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Slab"/>
      <p:regular r:id="rId21"/>
      <p:bold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tella Stah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3-06T23:21:49.819">
    <p:pos x="196" y="449"/>
    <p:text>FY24-25?</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c32dc8cf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c32dc8cf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c32dc8cf3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c32dc8cf3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cf6cdc1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cf6cdc1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e285b8e3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e285b8e3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9e43f8a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69e43f8a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t>MB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c32dc8cf3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c32dc8cf3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c32dc8cf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c32dc8cf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e285b8e3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e285b8e3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MB</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5c32dc8cf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5c32dc8cf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e285b8e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e285b8e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t>MB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cf6cdc1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cf6cdc1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t>MB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c32dc8cf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c32dc8cf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MB: What is in project first, then what is out of project second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da4313be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da4313be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MB</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9e43f8a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9e43f8a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
              <a:t>JH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rive.google.com/file/d/1fEc2nNIuRa0OoFqguIXTLW0Q2DGXZHTv/view?usp=sharing" TargetMode="External"/><Relationship Id="rId4" Type="http://schemas.openxmlformats.org/officeDocument/2006/relationships/hyperlink" Target="https://cityclerk.lacity.org/lacityclerkconnect/index.cfm?fa=ccfi.viewrecord&amp;cfnumber=23-133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cityclerk.lacity.org/lacityclerkconnect/index.cfm?fa=ccfi.viewrecord&amp;cfnumber=23-133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6186" r="7039" t="0"/>
          <a:stretch/>
        </p:blipFill>
        <p:spPr>
          <a:xfrm>
            <a:off x="-609925" y="0"/>
            <a:ext cx="9761324" cy="5150775"/>
          </a:xfrm>
          <a:prstGeom prst="rect">
            <a:avLst/>
          </a:prstGeom>
          <a:noFill/>
          <a:ln>
            <a:noFill/>
          </a:ln>
        </p:spPr>
      </p:pic>
      <p:sp>
        <p:nvSpPr>
          <p:cNvPr id="55" name="Google Shape;55;p13"/>
          <p:cNvSpPr/>
          <p:nvPr/>
        </p:nvSpPr>
        <p:spPr>
          <a:xfrm>
            <a:off x="149125" y="138550"/>
            <a:ext cx="7408500" cy="622500"/>
          </a:xfrm>
          <a:prstGeom prst="rect">
            <a:avLst/>
          </a:prstGeom>
          <a:solidFill>
            <a:srgbClr val="FFC24D">
              <a:alpha val="74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149125" y="3997100"/>
            <a:ext cx="3200400" cy="442500"/>
          </a:xfrm>
          <a:prstGeom prst="rect">
            <a:avLst/>
          </a:prstGeom>
          <a:solidFill>
            <a:srgbClr val="FFC24D">
              <a:alpha val="74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7400" y="4574475"/>
            <a:ext cx="9144000" cy="576300"/>
          </a:xfrm>
          <a:prstGeom prst="rect">
            <a:avLst/>
          </a:prstGeom>
          <a:solidFill>
            <a:srgbClr val="002880">
              <a:alpha val="636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4">
            <a:alphaModFix/>
          </a:blip>
          <a:stretch>
            <a:fillRect/>
          </a:stretch>
        </p:blipFill>
        <p:spPr>
          <a:xfrm>
            <a:off x="2465399" y="4661338"/>
            <a:ext cx="2253977" cy="402575"/>
          </a:xfrm>
          <a:prstGeom prst="rect">
            <a:avLst/>
          </a:prstGeom>
          <a:noFill/>
          <a:ln>
            <a:noFill/>
          </a:ln>
        </p:spPr>
      </p:pic>
      <p:sp>
        <p:nvSpPr>
          <p:cNvPr id="59" name="Google Shape;59;p13"/>
          <p:cNvSpPr txBox="1"/>
          <p:nvPr>
            <p:ph type="ctrTitle"/>
          </p:nvPr>
        </p:nvSpPr>
        <p:spPr>
          <a:xfrm>
            <a:off x="149125" y="4084750"/>
            <a:ext cx="3233100" cy="35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800">
                <a:solidFill>
                  <a:srgbClr val="FFFFFF"/>
                </a:solidFill>
              </a:rPr>
              <a:t>February, 2024</a:t>
            </a:r>
            <a:r>
              <a:rPr i="1" lang="en" sz="1800">
                <a:solidFill>
                  <a:srgbClr val="FFFFFF"/>
                </a:solidFill>
              </a:rPr>
              <a:t> Presentation</a:t>
            </a:r>
            <a:endParaRPr i="1" sz="1800"/>
          </a:p>
        </p:txBody>
      </p:sp>
      <p:pic>
        <p:nvPicPr>
          <p:cNvPr id="60" name="Google Shape;60;p13"/>
          <p:cNvPicPr preferRelativeResize="0"/>
          <p:nvPr/>
        </p:nvPicPr>
        <p:blipFill>
          <a:blip r:embed="rId5">
            <a:alphaModFix/>
          </a:blip>
          <a:stretch>
            <a:fillRect/>
          </a:stretch>
        </p:blipFill>
        <p:spPr>
          <a:xfrm>
            <a:off x="5069113" y="4685173"/>
            <a:ext cx="1549254" cy="354900"/>
          </a:xfrm>
          <a:prstGeom prst="rect">
            <a:avLst/>
          </a:prstGeom>
          <a:noFill/>
          <a:ln>
            <a:noFill/>
          </a:ln>
        </p:spPr>
      </p:pic>
      <p:sp>
        <p:nvSpPr>
          <p:cNvPr id="61" name="Google Shape;61;p13"/>
          <p:cNvSpPr/>
          <p:nvPr/>
        </p:nvSpPr>
        <p:spPr>
          <a:xfrm>
            <a:off x="149125" y="905950"/>
            <a:ext cx="6300000" cy="487800"/>
          </a:xfrm>
          <a:prstGeom prst="rect">
            <a:avLst/>
          </a:prstGeom>
          <a:solidFill>
            <a:srgbClr val="FFC24D">
              <a:alpha val="74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ph type="ctrTitle"/>
          </p:nvPr>
        </p:nvSpPr>
        <p:spPr>
          <a:xfrm>
            <a:off x="149125" y="183950"/>
            <a:ext cx="7408500" cy="622500"/>
          </a:xfrm>
          <a:prstGeom prst="rect">
            <a:avLst/>
          </a:prstGeom>
        </p:spPr>
        <p:txBody>
          <a:bodyPr anchorCtr="0" anchor="b" bIns="91425" lIns="91425" spcFirstLastPara="1" rIns="91425" wrap="square" tIns="91425">
            <a:noAutofit/>
          </a:bodyPr>
          <a:lstStyle/>
          <a:p>
            <a:pPr indent="0" lvl="0" marL="0" rtl="0" algn="l">
              <a:lnSpc>
                <a:spcPct val="125000"/>
              </a:lnSpc>
              <a:spcBef>
                <a:spcPts val="0"/>
              </a:spcBef>
              <a:spcAft>
                <a:spcPts val="0"/>
              </a:spcAft>
              <a:buNone/>
            </a:pPr>
            <a:r>
              <a:rPr b="1" lang="en" sz="3500">
                <a:solidFill>
                  <a:srgbClr val="FFFFFF"/>
                </a:solidFill>
              </a:rPr>
              <a:t>South Griffith Park Improveme</a:t>
            </a:r>
            <a:r>
              <a:rPr b="1" lang="en" sz="3500">
                <a:solidFill>
                  <a:srgbClr val="FFFFFF"/>
                </a:solidFill>
              </a:rPr>
              <a:t>nts</a:t>
            </a:r>
            <a:endParaRPr sz="3500">
              <a:solidFill>
                <a:srgbClr val="FFFFFF"/>
              </a:solidFill>
            </a:endParaRPr>
          </a:p>
        </p:txBody>
      </p:sp>
      <p:sp>
        <p:nvSpPr>
          <p:cNvPr id="63" name="Google Shape;63;p13"/>
          <p:cNvSpPr txBox="1"/>
          <p:nvPr/>
        </p:nvSpPr>
        <p:spPr>
          <a:xfrm>
            <a:off x="152400" y="905950"/>
            <a:ext cx="6300000" cy="523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2200">
                <a:solidFill>
                  <a:srgbClr val="FFFFFF"/>
                </a:solidFill>
                <a:latin typeface="Roboto Slab"/>
                <a:ea typeface="Roboto Slab"/>
                <a:cs typeface="Roboto Slab"/>
                <a:sym typeface="Roboto Slab"/>
              </a:rPr>
              <a:t>Master Plan and Griffith Park Pool Restoration </a:t>
            </a:r>
            <a:endParaRPr sz="2200">
              <a:solidFill>
                <a:srgbClr val="FFFFFF"/>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Other Improvements</a:t>
            </a:r>
            <a:endParaRPr sz="2800">
              <a:solidFill>
                <a:srgbClr val="002880"/>
              </a:solidFill>
              <a:latin typeface="Roboto Slab"/>
              <a:ea typeface="Roboto Slab"/>
              <a:cs typeface="Roboto Slab"/>
              <a:sym typeface="Roboto Slab"/>
            </a:endParaRPr>
          </a:p>
        </p:txBody>
      </p:sp>
      <p:sp>
        <p:nvSpPr>
          <p:cNvPr id="117" name="Google Shape;117;p22"/>
          <p:cNvSpPr txBox="1"/>
          <p:nvPr/>
        </p:nvSpPr>
        <p:spPr>
          <a:xfrm>
            <a:off x="311700" y="712925"/>
            <a:ext cx="8520600" cy="421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highlight>
                  <a:schemeClr val="dk2"/>
                </a:highlight>
                <a:latin typeface="Lato"/>
                <a:ea typeface="Lato"/>
                <a:cs typeface="Lato"/>
                <a:sym typeface="Lato"/>
              </a:rPr>
              <a:t>Zip Line Playground Repairs</a:t>
            </a:r>
            <a:endParaRPr sz="18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New play surface</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Repair to zip line</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The playground should already be closed for repairs as of the 2/27/24, with work ongoing through early March</a:t>
            </a:r>
            <a:endParaRPr sz="16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en" sz="1600">
                <a:solidFill>
                  <a:schemeClr val="lt1"/>
                </a:solidFill>
                <a:highlight>
                  <a:schemeClr val="dk2"/>
                </a:highlight>
                <a:latin typeface="Lato"/>
                <a:ea typeface="Lato"/>
                <a:cs typeface="Lato"/>
                <a:sym typeface="Lato"/>
              </a:rPr>
              <a:t>New Pathway to Sunnynook Bridge</a:t>
            </a:r>
            <a:endParaRPr sz="16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Would be a new accessible pathway to the Sunnynook Pedestrian bridge over the 5 and LA River</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Funded through Measure A</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1000"/>
              </a:spcAft>
              <a:buClr>
                <a:schemeClr val="dk2"/>
              </a:buClr>
              <a:buSzPts val="1600"/>
              <a:buFont typeface="Lato"/>
              <a:buChar char="●"/>
            </a:pPr>
            <a:r>
              <a:rPr lang="en" sz="1600">
                <a:solidFill>
                  <a:schemeClr val="dk2"/>
                </a:solidFill>
                <a:latin typeface="Lato"/>
                <a:ea typeface="Lato"/>
                <a:cs typeface="Lato"/>
                <a:sym typeface="Lato"/>
              </a:rPr>
              <a:t>RAP Planning working on conceptual design and </a:t>
            </a:r>
            <a:r>
              <a:rPr lang="en" sz="1600">
                <a:solidFill>
                  <a:schemeClr val="dk2"/>
                </a:solidFill>
                <a:latin typeface="Lato"/>
                <a:ea typeface="Lato"/>
                <a:cs typeface="Lato"/>
                <a:sym typeface="Lato"/>
              </a:rPr>
              <a:t>title</a:t>
            </a:r>
            <a:r>
              <a:rPr lang="en" sz="1600">
                <a:solidFill>
                  <a:schemeClr val="dk2"/>
                </a:solidFill>
                <a:latin typeface="Lato"/>
                <a:ea typeface="Lato"/>
                <a:cs typeface="Lato"/>
                <a:sym typeface="Lato"/>
              </a:rPr>
              <a:t> history, among other pre-construction activities</a:t>
            </a:r>
            <a:endParaRPr sz="1600">
              <a:solidFill>
                <a:schemeClr val="dk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Other Current Park Projects</a:t>
            </a:r>
            <a:endParaRPr sz="2800">
              <a:solidFill>
                <a:srgbClr val="002880"/>
              </a:solidFill>
              <a:latin typeface="Roboto Slab"/>
              <a:ea typeface="Roboto Slab"/>
              <a:cs typeface="Roboto Slab"/>
              <a:sym typeface="Roboto Slab"/>
            </a:endParaRPr>
          </a:p>
        </p:txBody>
      </p:sp>
      <p:sp>
        <p:nvSpPr>
          <p:cNvPr id="123" name="Google Shape;123;p23"/>
          <p:cNvSpPr txBox="1"/>
          <p:nvPr/>
        </p:nvSpPr>
        <p:spPr>
          <a:xfrm>
            <a:off x="311700" y="712925"/>
            <a:ext cx="8520600" cy="421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highlight>
                  <a:schemeClr val="dk2"/>
                </a:highlight>
                <a:latin typeface="Lato"/>
                <a:ea typeface="Lato"/>
                <a:cs typeface="Lato"/>
                <a:sym typeface="Lato"/>
              </a:rPr>
              <a:t>William Mulholland Memorial Fountain Project</a:t>
            </a:r>
            <a:endParaRPr sz="18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Repairs to plumbing, structural, mechanical, and electrical systems of the fountain</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Led by DWP</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Estimated construction to begin and end in 2027</a:t>
            </a:r>
            <a:endParaRPr sz="16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en" sz="1600">
                <a:solidFill>
                  <a:schemeClr val="lt1"/>
                </a:solidFill>
                <a:highlight>
                  <a:schemeClr val="dk2"/>
                </a:highlight>
                <a:latin typeface="Lato"/>
                <a:ea typeface="Lato"/>
                <a:cs typeface="Lato"/>
                <a:sym typeface="Lato"/>
              </a:rPr>
              <a:t>Pony Rides</a:t>
            </a:r>
            <a:endParaRPr sz="18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Visioning process ongoing to determine potential future uses</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Open House at Friendship Auditorium, March 6</a:t>
            </a:r>
            <a:r>
              <a:rPr baseline="30000" lang="en" sz="1600">
                <a:solidFill>
                  <a:schemeClr val="dk2"/>
                </a:solidFill>
                <a:latin typeface="Lato"/>
                <a:ea typeface="Lato"/>
                <a:cs typeface="Lato"/>
                <a:sym typeface="Lato"/>
              </a:rPr>
              <a:t>th</a:t>
            </a:r>
            <a:r>
              <a:rPr lang="en" sz="1600">
                <a:solidFill>
                  <a:schemeClr val="dk2"/>
                </a:solidFill>
                <a:latin typeface="Lato"/>
                <a:ea typeface="Lato"/>
                <a:cs typeface="Lato"/>
                <a:sym typeface="Lato"/>
              </a:rPr>
              <a:t>, 5:30-8:30</a:t>
            </a:r>
            <a:endParaRPr sz="1600">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en" sz="1600">
                <a:solidFill>
                  <a:schemeClr val="lt1"/>
                </a:solidFill>
                <a:highlight>
                  <a:schemeClr val="dk2"/>
                </a:highlight>
                <a:latin typeface="Lato"/>
                <a:ea typeface="Lato"/>
                <a:cs typeface="Lato"/>
                <a:sym typeface="Lato"/>
              </a:rPr>
              <a:t>Griffith Park Safety &amp; Active Transportation Improvements Plan – Phase 3</a:t>
            </a:r>
            <a:endParaRPr sz="18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Safety improvements to Crystal Springs Drive including walking &amp; biking lanes</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1000"/>
              </a:spcAft>
              <a:buClr>
                <a:schemeClr val="dk2"/>
              </a:buClr>
              <a:buSzPts val="1600"/>
              <a:buFont typeface="Lato"/>
              <a:buChar char="●"/>
            </a:pPr>
            <a:r>
              <a:rPr lang="en" sz="1600">
                <a:solidFill>
                  <a:schemeClr val="dk2"/>
                </a:solidFill>
                <a:latin typeface="Lato"/>
                <a:ea typeface="Lato"/>
                <a:cs typeface="Lato"/>
                <a:sym typeface="Lato"/>
              </a:rPr>
              <a:t>Construction expected to begin in Spring/Summer, 2024</a:t>
            </a:r>
            <a:endParaRPr sz="1600">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Big Picture Takeaway</a:t>
            </a:r>
            <a:endParaRPr sz="2800">
              <a:solidFill>
                <a:srgbClr val="002880"/>
              </a:solidFill>
              <a:latin typeface="Roboto Slab"/>
              <a:ea typeface="Roboto Slab"/>
              <a:cs typeface="Roboto Slab"/>
              <a:sym typeface="Roboto Slab"/>
            </a:endParaRPr>
          </a:p>
        </p:txBody>
      </p:sp>
      <p:sp>
        <p:nvSpPr>
          <p:cNvPr id="129" name="Google Shape;129;p24"/>
          <p:cNvSpPr txBox="1"/>
          <p:nvPr/>
        </p:nvSpPr>
        <p:spPr>
          <a:xfrm>
            <a:off x="311700" y="712925"/>
            <a:ext cx="8520600" cy="21858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We need to confirm the best place for a new structure(s) for GPACC, and whether that structure(s) should have other uses as well</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We want to identify priority recreational uses so that we plan holistically for the whole section of Griffith Park south of Los Feliz Blvd</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We want to identify transportation and circulation opportunities in the plan area</a:t>
            </a:r>
            <a:endParaRPr sz="1500">
              <a:solidFill>
                <a:schemeClr val="dk2"/>
              </a:solidFill>
              <a:latin typeface="Lato"/>
              <a:ea typeface="Lato"/>
              <a:cs typeface="Lato"/>
              <a:sym typeface="Lato"/>
            </a:endParaRPr>
          </a:p>
          <a:p>
            <a:pPr indent="-323850" lvl="0" marL="457200" rtl="0" algn="l">
              <a:spcBef>
                <a:spcPts val="1000"/>
              </a:spcBef>
              <a:spcAft>
                <a:spcPts val="1000"/>
              </a:spcAft>
              <a:buClr>
                <a:schemeClr val="dk2"/>
              </a:buClr>
              <a:buSzPts val="1500"/>
              <a:buFont typeface="Lato"/>
              <a:buChar char="●"/>
            </a:pPr>
            <a:r>
              <a:rPr lang="en" sz="1500">
                <a:solidFill>
                  <a:schemeClr val="dk2"/>
                </a:solidFill>
                <a:latin typeface="Lato"/>
                <a:ea typeface="Lato"/>
                <a:cs typeface="Lato"/>
                <a:sym typeface="Lato"/>
              </a:rPr>
              <a:t>We want to review existing uses and make sure any capital improvement needs are assessed and prioritized</a:t>
            </a:r>
            <a:endParaRPr sz="1500">
              <a:solidFill>
                <a:schemeClr val="dk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Conclusion</a:t>
            </a:r>
            <a:endParaRPr sz="2800">
              <a:solidFill>
                <a:srgbClr val="002880"/>
              </a:solidFill>
              <a:latin typeface="Roboto Slab"/>
              <a:ea typeface="Roboto Slab"/>
              <a:cs typeface="Roboto Slab"/>
              <a:sym typeface="Roboto Slab"/>
            </a:endParaRPr>
          </a:p>
        </p:txBody>
      </p:sp>
      <p:sp>
        <p:nvSpPr>
          <p:cNvPr id="135" name="Google Shape;135;p25"/>
          <p:cNvSpPr txBox="1"/>
          <p:nvPr/>
        </p:nvSpPr>
        <p:spPr>
          <a:xfrm>
            <a:off x="311700" y="712925"/>
            <a:ext cx="8520600" cy="4444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Intention to hire a consultant by mid summer, 2024</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End deliverable of </a:t>
            </a:r>
            <a:r>
              <a:rPr i="1" lang="en" sz="1600">
                <a:solidFill>
                  <a:schemeClr val="dk2"/>
                </a:solidFill>
                <a:latin typeface="Lato"/>
                <a:ea typeface="Lato"/>
                <a:cs typeface="Lato"/>
                <a:sym typeface="Lato"/>
              </a:rPr>
              <a:t>South Griffith Park Master Plan</a:t>
            </a:r>
            <a:r>
              <a:rPr lang="en" sz="1600">
                <a:solidFill>
                  <a:schemeClr val="dk2"/>
                </a:solidFill>
                <a:latin typeface="Lato"/>
                <a:ea typeface="Lato"/>
                <a:cs typeface="Lato"/>
                <a:sym typeface="Lato"/>
              </a:rPr>
              <a:t> will be:</a:t>
            </a:r>
            <a:endParaRPr sz="1600">
              <a:solidFill>
                <a:schemeClr val="dk2"/>
              </a:solidFill>
              <a:latin typeface="Lato"/>
              <a:ea typeface="Lato"/>
              <a:cs typeface="Lato"/>
              <a:sym typeface="Lato"/>
            </a:endParaRPr>
          </a:p>
          <a:p>
            <a:pPr indent="-330200" lvl="1" marL="9144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Identifying location for a new building and what needs it should serve</a:t>
            </a:r>
            <a:endParaRPr sz="1600">
              <a:solidFill>
                <a:schemeClr val="dk2"/>
              </a:solidFill>
              <a:latin typeface="Lato"/>
              <a:ea typeface="Lato"/>
              <a:cs typeface="Lato"/>
              <a:sym typeface="Lato"/>
            </a:endParaRPr>
          </a:p>
          <a:p>
            <a:pPr indent="-330200" lvl="1" marL="9144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Identifying c</a:t>
            </a:r>
            <a:r>
              <a:rPr lang="en" sz="1600">
                <a:solidFill>
                  <a:schemeClr val="dk2"/>
                </a:solidFill>
                <a:latin typeface="Lato"/>
                <a:ea typeface="Lato"/>
                <a:cs typeface="Lato"/>
                <a:sym typeface="Lato"/>
              </a:rPr>
              <a:t>apital infrastructure needs at existing facilities, and h</a:t>
            </a:r>
            <a:r>
              <a:rPr lang="en" sz="1600">
                <a:solidFill>
                  <a:schemeClr val="dk2"/>
                </a:solidFill>
                <a:latin typeface="Lato"/>
                <a:ea typeface="Lato"/>
                <a:cs typeface="Lato"/>
                <a:sym typeface="Lato"/>
              </a:rPr>
              <a:t>ow other areas of South Griffith Park should be programmed</a:t>
            </a:r>
            <a:endParaRPr sz="1600">
              <a:solidFill>
                <a:schemeClr val="dk2"/>
              </a:solidFill>
              <a:latin typeface="Lato"/>
              <a:ea typeface="Lato"/>
              <a:cs typeface="Lato"/>
              <a:sym typeface="Lato"/>
            </a:endParaRPr>
          </a:p>
          <a:p>
            <a:pPr indent="-330200" lvl="1" marL="9144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Developing cost and implementation estimates for plan projects</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The design/construction of the new building and other desired programming will then need to be funded and initiated</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Restoration of the Griffith Park Pool is a separate project with its own timeline – we are trying to repair it as soon as possible. We have funding for design and are working on fully funding construction.</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1000"/>
              </a:spcAft>
              <a:buClr>
                <a:schemeClr val="dk2"/>
              </a:buClr>
              <a:buSzPts val="1600"/>
              <a:buFont typeface="Lato"/>
              <a:buChar char="●"/>
            </a:pPr>
            <a:r>
              <a:rPr lang="en" sz="1600">
                <a:solidFill>
                  <a:schemeClr val="dk2"/>
                </a:solidFill>
                <a:latin typeface="Lato"/>
                <a:ea typeface="Lato"/>
                <a:cs typeface="Lato"/>
                <a:sym typeface="Lato"/>
              </a:rPr>
              <a:t>Other investments continue to be made in the area</a:t>
            </a:r>
            <a:endParaRPr sz="1600">
              <a:solidFill>
                <a:schemeClr val="dk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9" name="Shape 139"/>
        <p:cNvGrpSpPr/>
        <p:nvPr/>
      </p:nvGrpSpPr>
      <p:grpSpPr>
        <a:xfrm>
          <a:off x="0" y="0"/>
          <a:ext cx="0" cy="0"/>
          <a:chOff x="0" y="0"/>
          <a:chExt cx="0" cy="0"/>
        </a:xfrm>
      </p:grpSpPr>
      <p:sp>
        <p:nvSpPr>
          <p:cNvPr id="140" name="Google Shape;140;p26"/>
          <p:cNvSpPr txBox="1"/>
          <p:nvPr/>
        </p:nvSpPr>
        <p:spPr>
          <a:xfrm>
            <a:off x="311700" y="228540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2800">
                <a:solidFill>
                  <a:schemeClr val="accent3"/>
                </a:solidFill>
                <a:latin typeface="Roboto Slab"/>
                <a:ea typeface="Roboto Slab"/>
                <a:cs typeface="Roboto Slab"/>
                <a:sym typeface="Roboto Slab"/>
              </a:rPr>
              <a:t>Thank you!</a:t>
            </a:r>
            <a:endParaRPr sz="2800">
              <a:solidFill>
                <a:schemeClr val="accent3"/>
              </a:solidFill>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Presentation Outline</a:t>
            </a:r>
            <a:endParaRPr sz="2800">
              <a:solidFill>
                <a:srgbClr val="002880"/>
              </a:solidFill>
              <a:latin typeface="Roboto Slab"/>
              <a:ea typeface="Roboto Slab"/>
              <a:cs typeface="Roboto Slab"/>
              <a:sym typeface="Roboto Slab"/>
            </a:endParaRPr>
          </a:p>
        </p:txBody>
      </p:sp>
      <p:sp>
        <p:nvSpPr>
          <p:cNvPr id="69" name="Google Shape;69;p14"/>
          <p:cNvSpPr txBox="1"/>
          <p:nvPr/>
        </p:nvSpPr>
        <p:spPr>
          <a:xfrm>
            <a:off x="311700" y="923750"/>
            <a:ext cx="4565700" cy="392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chemeClr val="lt1"/>
                </a:solidFill>
                <a:highlight>
                  <a:schemeClr val="dk2"/>
                </a:highlight>
                <a:latin typeface="Lato"/>
                <a:ea typeface="Lato"/>
                <a:cs typeface="Lato"/>
                <a:sym typeface="Lato"/>
              </a:rPr>
              <a:t>Vision &amp; Purpose</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Issue History</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South Griffith Park Master Plan Goals and Scope</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Location Map</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Master Plan  Process &amp; Timeline </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Griffith Park Pool Restoration</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Other Current Park Projects</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0"/>
              </a:spcAft>
              <a:buNone/>
            </a:pPr>
            <a:r>
              <a:rPr b="1" lang="en" sz="1600">
                <a:solidFill>
                  <a:schemeClr val="lt1"/>
                </a:solidFill>
                <a:highlight>
                  <a:schemeClr val="dk2"/>
                </a:highlight>
                <a:latin typeface="Lato"/>
                <a:ea typeface="Lato"/>
                <a:cs typeface="Lato"/>
                <a:sym typeface="Lato"/>
              </a:rPr>
              <a:t>Big Picture Takeaway</a:t>
            </a:r>
            <a:endParaRPr b="1" sz="1600">
              <a:solidFill>
                <a:schemeClr val="lt1"/>
              </a:solidFill>
              <a:highlight>
                <a:schemeClr val="dk2"/>
              </a:highlight>
              <a:latin typeface="Lato"/>
              <a:ea typeface="Lato"/>
              <a:cs typeface="Lato"/>
              <a:sym typeface="Lato"/>
            </a:endParaRPr>
          </a:p>
          <a:p>
            <a:pPr indent="0" lvl="0" marL="0" rtl="0" algn="l">
              <a:lnSpc>
                <a:spcPct val="115000"/>
              </a:lnSpc>
              <a:spcBef>
                <a:spcPts val="1200"/>
              </a:spcBef>
              <a:spcAft>
                <a:spcPts val="1200"/>
              </a:spcAft>
              <a:buNone/>
            </a:pPr>
            <a:r>
              <a:rPr b="1" lang="en" sz="1600">
                <a:solidFill>
                  <a:schemeClr val="lt1"/>
                </a:solidFill>
                <a:highlight>
                  <a:schemeClr val="dk2"/>
                </a:highlight>
                <a:latin typeface="Lato"/>
                <a:ea typeface="Lato"/>
                <a:cs typeface="Lato"/>
                <a:sym typeface="Lato"/>
              </a:rPr>
              <a:t>Conclusion</a:t>
            </a:r>
            <a:endParaRPr b="1" sz="1600">
              <a:solidFill>
                <a:schemeClr val="lt1"/>
              </a:solidFill>
              <a:highlight>
                <a:schemeClr val="dk2"/>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A New Unified Vision for South Griffith Park</a:t>
            </a:r>
            <a:endParaRPr sz="2800">
              <a:solidFill>
                <a:srgbClr val="002880"/>
              </a:solidFill>
              <a:latin typeface="Roboto Slab"/>
              <a:ea typeface="Roboto Slab"/>
              <a:cs typeface="Roboto Slab"/>
              <a:sym typeface="Roboto Slab"/>
            </a:endParaRPr>
          </a:p>
        </p:txBody>
      </p:sp>
      <p:sp>
        <p:nvSpPr>
          <p:cNvPr id="75" name="Google Shape;75;p15"/>
          <p:cNvSpPr txBox="1"/>
          <p:nvPr/>
        </p:nvSpPr>
        <p:spPr>
          <a:xfrm>
            <a:off x="311700" y="572150"/>
            <a:ext cx="8520600" cy="336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latin typeface="Lato"/>
                <a:ea typeface="Lato"/>
                <a:cs typeface="Lato"/>
                <a:sym typeface="Lato"/>
              </a:rPr>
              <a:t>It’s time to embark </a:t>
            </a:r>
            <a:r>
              <a:rPr i="1" lang="en" sz="1500">
                <a:solidFill>
                  <a:schemeClr val="dk2"/>
                </a:solidFill>
                <a:latin typeface="Lato"/>
                <a:ea typeface="Lato"/>
                <a:cs typeface="Lato"/>
                <a:sym typeface="Lato"/>
              </a:rPr>
              <a:t>on a new vision for this portion of our beloved Griffith Park!</a:t>
            </a:r>
            <a:endParaRPr i="1" sz="1500">
              <a:solidFill>
                <a:schemeClr val="dk2"/>
              </a:solidFill>
              <a:latin typeface="Lato"/>
              <a:ea typeface="Lato"/>
              <a:cs typeface="Lato"/>
              <a:sym typeface="Lato"/>
            </a:endParaRPr>
          </a:p>
          <a:p>
            <a:pPr indent="0" lvl="0" marL="0" rtl="0" algn="l">
              <a:spcBef>
                <a:spcPts val="1000"/>
              </a:spcBef>
              <a:spcAft>
                <a:spcPts val="0"/>
              </a:spcAft>
              <a:buNone/>
            </a:pPr>
            <a:r>
              <a:t/>
            </a:r>
            <a:endParaRPr i="1"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Our office, in partnership with LADOT,  is launching a visioning process to make South Griffith Park more vibrant, welcoming, connected and sustainable. </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What do we envision? Safer connectivity, thriving arts and cultural placemaking, and a diversity of activities for different generations that will make this destination more useful for people throughout the region and in the neighborhood.</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This process will address the need for a new Griffith Park Adult Community Center (GPACC)   and new recreational uses for the area, bringing it all together in a coherent, cohesive community-centered way</a:t>
            </a:r>
            <a:endParaRPr sz="1500">
              <a:solidFill>
                <a:schemeClr val="dk2"/>
              </a:solidFill>
              <a:latin typeface="Lato"/>
              <a:ea typeface="Lato"/>
              <a:cs typeface="Lato"/>
              <a:sym typeface="Lato"/>
            </a:endParaRPr>
          </a:p>
          <a:p>
            <a:pPr indent="0" lvl="0" marL="457200" rtl="0" algn="l">
              <a:spcBef>
                <a:spcPts val="1000"/>
              </a:spcBef>
              <a:spcAft>
                <a:spcPts val="1000"/>
              </a:spcAft>
              <a:buNone/>
            </a:pPr>
            <a:r>
              <a:t/>
            </a:r>
            <a:endParaRPr sz="15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Issue History</a:t>
            </a:r>
            <a:endParaRPr sz="2800">
              <a:solidFill>
                <a:srgbClr val="002880"/>
              </a:solidFill>
              <a:latin typeface="Roboto Slab"/>
              <a:ea typeface="Roboto Slab"/>
              <a:cs typeface="Roboto Slab"/>
              <a:sym typeface="Roboto Slab"/>
            </a:endParaRPr>
          </a:p>
        </p:txBody>
      </p:sp>
      <p:sp>
        <p:nvSpPr>
          <p:cNvPr id="81" name="Google Shape;81;p16"/>
          <p:cNvSpPr txBox="1"/>
          <p:nvPr/>
        </p:nvSpPr>
        <p:spPr>
          <a:xfrm>
            <a:off x="311700" y="712925"/>
            <a:ext cx="8520600" cy="3930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The Griffith Park Adult Community Center opened in 2008 after two portable buildings were moved to the parking lot of Friendship Auditorium on Riverside Drive near the entrance to Griffith Park.</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In 2019, Councilmember David Ryu’s Office introduced a motion instructing the Department of Recreation and Parks (RAP) to facilitate a discussion </a:t>
            </a:r>
            <a:r>
              <a:rPr lang="en" sz="1500">
                <a:solidFill>
                  <a:schemeClr val="dk2"/>
                </a:solidFill>
                <a:latin typeface="Lato"/>
                <a:ea typeface="Lato"/>
                <a:cs typeface="Lato"/>
                <a:sym typeface="Lato"/>
              </a:rPr>
              <a:t>regarding</a:t>
            </a:r>
            <a:r>
              <a:rPr lang="en" sz="1500">
                <a:solidFill>
                  <a:schemeClr val="dk2"/>
                </a:solidFill>
                <a:latin typeface="Lato"/>
                <a:ea typeface="Lato"/>
                <a:cs typeface="Lato"/>
                <a:sym typeface="Lato"/>
              </a:rPr>
              <a:t> the </a:t>
            </a:r>
            <a:r>
              <a:rPr lang="en" sz="1500">
                <a:solidFill>
                  <a:schemeClr val="dk2"/>
                </a:solidFill>
                <a:latin typeface="Lato"/>
                <a:ea typeface="Lato"/>
                <a:cs typeface="Lato"/>
                <a:sym typeface="Lato"/>
              </a:rPr>
              <a:t>feasibility</a:t>
            </a:r>
            <a:r>
              <a:rPr lang="en" sz="1500">
                <a:solidFill>
                  <a:schemeClr val="dk2"/>
                </a:solidFill>
                <a:latin typeface="Lato"/>
                <a:ea typeface="Lato"/>
                <a:cs typeface="Lato"/>
                <a:sym typeface="Lato"/>
              </a:rPr>
              <a:t> of redeveloping GPACC. This motion expired without action in 2021. </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In </a:t>
            </a:r>
            <a:r>
              <a:rPr lang="en" sz="1500">
                <a:solidFill>
                  <a:schemeClr val="dk2"/>
                </a:solidFill>
                <a:latin typeface="Lato"/>
                <a:ea typeface="Lato"/>
                <a:cs typeface="Lato"/>
                <a:sym typeface="Lato"/>
              </a:rPr>
              <a:t>2022 and 2023, the Griffith Park Advisory Board created a South Griffith Park Ad Hoc committee to report on existing conditions and potential uses in the location. The ad hoc released a </a:t>
            </a:r>
            <a:r>
              <a:rPr lang="en" sz="1500" u="sng">
                <a:solidFill>
                  <a:schemeClr val="hlink"/>
                </a:solidFill>
                <a:latin typeface="Lato"/>
                <a:ea typeface="Lato"/>
                <a:cs typeface="Lato"/>
                <a:sym typeface="Lato"/>
                <a:hlinkClick r:id="rId3"/>
              </a:rPr>
              <a:t>report</a:t>
            </a:r>
            <a:r>
              <a:rPr lang="en" sz="1500">
                <a:solidFill>
                  <a:schemeClr val="dk2"/>
                </a:solidFill>
                <a:latin typeface="Lato"/>
                <a:ea typeface="Lato"/>
                <a:cs typeface="Lato"/>
                <a:sym typeface="Lato"/>
              </a:rPr>
              <a:t> in May, 2023.</a:t>
            </a:r>
            <a:endParaRPr sz="1500">
              <a:solidFill>
                <a:schemeClr val="dk2"/>
              </a:solidFill>
              <a:latin typeface="Lato"/>
              <a:ea typeface="Lato"/>
              <a:cs typeface="Lato"/>
              <a:sym typeface="Lato"/>
            </a:endParaRPr>
          </a:p>
          <a:p>
            <a:pPr indent="-323850" lvl="0" marL="457200" rtl="0" algn="l">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The CD4 team used the ad hoc committee report, as well as information gathered from meetings with GPACC and other stakeholders and RAP staff, to craft a </a:t>
            </a:r>
            <a:r>
              <a:rPr b="1" lang="en" sz="1500">
                <a:solidFill>
                  <a:schemeClr val="dk2"/>
                </a:solidFill>
                <a:latin typeface="Lato"/>
                <a:ea typeface="Lato"/>
                <a:cs typeface="Lato"/>
                <a:sym typeface="Lato"/>
              </a:rPr>
              <a:t>draft</a:t>
            </a:r>
            <a:r>
              <a:rPr lang="en" sz="1500">
                <a:solidFill>
                  <a:schemeClr val="dk2"/>
                </a:solidFill>
                <a:latin typeface="Lato"/>
                <a:ea typeface="Lato"/>
                <a:cs typeface="Lato"/>
                <a:sym typeface="Lato"/>
              </a:rPr>
              <a:t> </a:t>
            </a:r>
            <a:r>
              <a:rPr b="1" lang="en" sz="1500">
                <a:solidFill>
                  <a:schemeClr val="dk2"/>
                </a:solidFill>
                <a:latin typeface="Lato"/>
                <a:ea typeface="Lato"/>
                <a:cs typeface="Lato"/>
                <a:sym typeface="Lato"/>
              </a:rPr>
              <a:t>scope </a:t>
            </a:r>
            <a:r>
              <a:rPr lang="en" sz="1500">
                <a:solidFill>
                  <a:schemeClr val="dk2"/>
                </a:solidFill>
                <a:latin typeface="Lato"/>
                <a:ea typeface="Lato"/>
                <a:cs typeface="Lato"/>
                <a:sym typeface="Lato"/>
              </a:rPr>
              <a:t>for RAP to use to develop a procurement request for a consultant to help complete this planning work.</a:t>
            </a:r>
            <a:endParaRPr sz="1500">
              <a:solidFill>
                <a:schemeClr val="dk2"/>
              </a:solidFill>
              <a:latin typeface="Lato"/>
              <a:ea typeface="Lato"/>
              <a:cs typeface="Lato"/>
              <a:sym typeface="Lato"/>
            </a:endParaRPr>
          </a:p>
          <a:p>
            <a:pPr indent="-323850" lvl="0" marL="457200" rtl="0" algn="l">
              <a:spcBef>
                <a:spcPts val="1000"/>
              </a:spcBef>
              <a:spcAft>
                <a:spcPts val="1000"/>
              </a:spcAft>
              <a:buClr>
                <a:schemeClr val="dk2"/>
              </a:buClr>
              <a:buSzPts val="1500"/>
              <a:buFont typeface="Lato"/>
              <a:buChar char="●"/>
            </a:pPr>
            <a:r>
              <a:rPr lang="en" sz="1500">
                <a:solidFill>
                  <a:schemeClr val="dk2"/>
                </a:solidFill>
                <a:latin typeface="Lato"/>
                <a:ea typeface="Lato"/>
                <a:cs typeface="Lato"/>
                <a:sym typeface="Lato"/>
              </a:rPr>
              <a:t>CM Raman introduced </a:t>
            </a:r>
            <a:r>
              <a:rPr lang="en" sz="1500" u="sng">
                <a:solidFill>
                  <a:schemeClr val="hlink"/>
                </a:solidFill>
                <a:latin typeface="Lato"/>
                <a:ea typeface="Lato"/>
                <a:cs typeface="Lato"/>
                <a:sym typeface="Lato"/>
                <a:hlinkClick r:id="rId4"/>
              </a:rPr>
              <a:t>CF 23-1334</a:t>
            </a:r>
            <a:r>
              <a:rPr lang="en" sz="1500">
                <a:solidFill>
                  <a:schemeClr val="dk2"/>
                </a:solidFill>
                <a:latin typeface="Lato"/>
                <a:ea typeface="Lato"/>
                <a:cs typeface="Lato"/>
                <a:sym typeface="Lato"/>
              </a:rPr>
              <a:t> to identify front-funding and direct RAP to begin a procurement process for a consultant.</a:t>
            </a:r>
            <a:endParaRPr sz="15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South Griffith Park Master Plan Goals and Scope</a:t>
            </a:r>
            <a:endParaRPr sz="2800">
              <a:solidFill>
                <a:srgbClr val="002880"/>
              </a:solidFill>
              <a:latin typeface="Roboto Slab"/>
              <a:ea typeface="Roboto Slab"/>
              <a:cs typeface="Roboto Slab"/>
              <a:sym typeface="Roboto Slab"/>
            </a:endParaRPr>
          </a:p>
        </p:txBody>
      </p:sp>
      <p:sp>
        <p:nvSpPr>
          <p:cNvPr id="87" name="Google Shape;87;p17"/>
          <p:cNvSpPr txBox="1"/>
          <p:nvPr/>
        </p:nvSpPr>
        <p:spPr>
          <a:xfrm>
            <a:off x="311700" y="712925"/>
            <a:ext cx="8520600" cy="436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lt1"/>
                </a:solidFill>
                <a:highlight>
                  <a:schemeClr val="dk2"/>
                </a:highlight>
                <a:latin typeface="Lato"/>
                <a:ea typeface="Lato"/>
                <a:cs typeface="Lato"/>
                <a:sym typeface="Lato"/>
              </a:rPr>
              <a:t>Guiding Principles</a:t>
            </a:r>
            <a:endParaRPr sz="1500">
              <a:solidFill>
                <a:schemeClr val="dk2"/>
              </a:solidFill>
              <a:latin typeface="Lato"/>
              <a:ea typeface="Lato"/>
              <a:cs typeface="Lato"/>
              <a:sym typeface="Lato"/>
            </a:endParaRPr>
          </a:p>
          <a:p>
            <a:pPr indent="-317500" lvl="0" marL="457200" rtl="0" algn="l">
              <a:lnSpc>
                <a:spcPct val="115000"/>
              </a:lnSpc>
              <a:spcBef>
                <a:spcPts val="1200"/>
              </a:spcBef>
              <a:spcAft>
                <a:spcPts val="0"/>
              </a:spcAft>
              <a:buClr>
                <a:schemeClr val="dk2"/>
              </a:buClr>
              <a:buSzPts val="1400"/>
              <a:buFont typeface="Lato"/>
              <a:buChar char="●"/>
            </a:pPr>
            <a:r>
              <a:rPr lang="en">
                <a:solidFill>
                  <a:schemeClr val="dk2"/>
                </a:solidFill>
                <a:latin typeface="Lato"/>
                <a:ea typeface="Lato"/>
                <a:cs typeface="Lato"/>
                <a:sym typeface="Lato"/>
              </a:rPr>
              <a:t>Satisfy p</a:t>
            </a:r>
            <a:r>
              <a:rPr lang="en">
                <a:solidFill>
                  <a:schemeClr val="dk2"/>
                </a:solidFill>
                <a:latin typeface="Lato"/>
                <a:ea typeface="Lato"/>
                <a:cs typeface="Lato"/>
                <a:sym typeface="Lato"/>
              </a:rPr>
              <a:t>ublic needs including cultural enrichment, education, and supportive services</a:t>
            </a:r>
            <a:endParaRPr>
              <a:solidFill>
                <a:schemeClr val="dk2"/>
              </a:solidFill>
              <a:latin typeface="Lato"/>
              <a:ea typeface="Lato"/>
              <a:cs typeface="Lato"/>
              <a:sym typeface="Lato"/>
            </a:endParaRPr>
          </a:p>
          <a:p>
            <a:pPr indent="-317500" lvl="0" marL="457200" rtl="0" algn="l">
              <a:lnSpc>
                <a:spcPct val="115000"/>
              </a:lnSpc>
              <a:spcBef>
                <a:spcPts val="1000"/>
              </a:spcBef>
              <a:spcAft>
                <a:spcPts val="0"/>
              </a:spcAft>
              <a:buClr>
                <a:schemeClr val="dk2"/>
              </a:buClr>
              <a:buSzPts val="1400"/>
              <a:buFont typeface="Lato"/>
              <a:buChar char="●"/>
            </a:pPr>
            <a:r>
              <a:rPr lang="en">
                <a:solidFill>
                  <a:schemeClr val="dk2"/>
                </a:solidFill>
                <a:latin typeface="Lato"/>
                <a:ea typeface="Lato"/>
                <a:cs typeface="Lato"/>
                <a:sym typeface="Lato"/>
              </a:rPr>
              <a:t>Remain consistent with </a:t>
            </a:r>
            <a:r>
              <a:rPr i="1" lang="en">
                <a:solidFill>
                  <a:schemeClr val="dk2"/>
                </a:solidFill>
                <a:latin typeface="Lato"/>
                <a:ea typeface="Lato"/>
                <a:cs typeface="Lato"/>
                <a:sym typeface="Lato"/>
              </a:rPr>
              <a:t>1978 Master Plan</a:t>
            </a:r>
            <a:r>
              <a:rPr lang="en">
                <a:solidFill>
                  <a:schemeClr val="dk2"/>
                </a:solidFill>
                <a:latin typeface="Lato"/>
                <a:ea typeface="Lato"/>
                <a:cs typeface="Lato"/>
                <a:sym typeface="Lato"/>
              </a:rPr>
              <a:t> and </a:t>
            </a:r>
            <a:r>
              <a:rPr i="1" lang="en">
                <a:solidFill>
                  <a:schemeClr val="dk2"/>
                </a:solidFill>
                <a:latin typeface="Lato"/>
                <a:ea typeface="Lato"/>
                <a:cs typeface="Lato"/>
                <a:sym typeface="Lato"/>
              </a:rPr>
              <a:t>2014 Griffith Park Vision Plan: South Griffith Park </a:t>
            </a:r>
            <a:r>
              <a:rPr lang="en">
                <a:solidFill>
                  <a:schemeClr val="dk2"/>
                </a:solidFill>
                <a:latin typeface="Lato"/>
                <a:ea typeface="Lato"/>
                <a:cs typeface="Lato"/>
                <a:sym typeface="Lato"/>
              </a:rPr>
              <a:t>which designated this </a:t>
            </a:r>
            <a:r>
              <a:rPr lang="en">
                <a:solidFill>
                  <a:schemeClr val="dk2"/>
                </a:solidFill>
                <a:latin typeface="Lato"/>
                <a:ea typeface="Lato"/>
                <a:cs typeface="Lato"/>
                <a:sym typeface="Lato"/>
              </a:rPr>
              <a:t>area an opportunity for active recreation, and other uses</a:t>
            </a:r>
            <a:endParaRPr>
              <a:solidFill>
                <a:schemeClr val="dk2"/>
              </a:solidFill>
              <a:latin typeface="Lato"/>
              <a:ea typeface="Lato"/>
              <a:cs typeface="Lato"/>
              <a:sym typeface="Lato"/>
            </a:endParaRPr>
          </a:p>
          <a:p>
            <a:pPr indent="-317500" lvl="0" marL="457200" rtl="0" algn="l">
              <a:lnSpc>
                <a:spcPct val="115000"/>
              </a:lnSpc>
              <a:spcBef>
                <a:spcPts val="1000"/>
              </a:spcBef>
              <a:spcAft>
                <a:spcPts val="0"/>
              </a:spcAft>
              <a:buClr>
                <a:schemeClr val="dk2"/>
              </a:buClr>
              <a:buSzPts val="1400"/>
              <a:buFont typeface="Lato"/>
              <a:buChar char="●"/>
            </a:pPr>
            <a:r>
              <a:rPr lang="en">
                <a:solidFill>
                  <a:schemeClr val="dk2"/>
                </a:solidFill>
                <a:latin typeface="Lato"/>
                <a:ea typeface="Lato"/>
                <a:cs typeface="Lato"/>
                <a:sym typeface="Lato"/>
              </a:rPr>
              <a:t>Provide expansive and innovative community </a:t>
            </a:r>
            <a:r>
              <a:rPr lang="en">
                <a:solidFill>
                  <a:schemeClr val="dk2"/>
                </a:solidFill>
                <a:latin typeface="Lato"/>
                <a:ea typeface="Lato"/>
                <a:cs typeface="Lato"/>
                <a:sym typeface="Lato"/>
              </a:rPr>
              <a:t>engagement</a:t>
            </a:r>
            <a:r>
              <a:rPr lang="en">
                <a:solidFill>
                  <a:schemeClr val="dk2"/>
                </a:solidFill>
                <a:latin typeface="Lato"/>
                <a:ea typeface="Lato"/>
                <a:cs typeface="Lato"/>
                <a:sym typeface="Lato"/>
              </a:rPr>
              <a:t> strategies</a:t>
            </a:r>
            <a:endParaRPr>
              <a:solidFill>
                <a:schemeClr val="dk2"/>
              </a:solidFill>
              <a:latin typeface="Lato"/>
              <a:ea typeface="Lato"/>
              <a:cs typeface="Lato"/>
              <a:sym typeface="Lato"/>
            </a:endParaRPr>
          </a:p>
          <a:p>
            <a:pPr indent="0" lvl="0" marL="0" rtl="0" algn="l">
              <a:lnSpc>
                <a:spcPct val="115000"/>
              </a:lnSpc>
              <a:spcBef>
                <a:spcPts val="1000"/>
              </a:spcBef>
              <a:spcAft>
                <a:spcPts val="0"/>
              </a:spcAft>
              <a:buNone/>
            </a:pPr>
            <a:r>
              <a:rPr b="1" lang="en" sz="1500">
                <a:solidFill>
                  <a:schemeClr val="lt1"/>
                </a:solidFill>
                <a:highlight>
                  <a:schemeClr val="dk2"/>
                </a:highlight>
                <a:latin typeface="Lato"/>
                <a:ea typeface="Lato"/>
                <a:cs typeface="Lato"/>
                <a:sym typeface="Lato"/>
              </a:rPr>
              <a:t>Goals</a:t>
            </a:r>
            <a:endParaRPr sz="1500">
              <a:solidFill>
                <a:schemeClr val="dk2"/>
              </a:solidFill>
              <a:latin typeface="Lato"/>
              <a:ea typeface="Lato"/>
              <a:cs typeface="Lato"/>
              <a:sym typeface="Lato"/>
            </a:endParaRPr>
          </a:p>
          <a:p>
            <a:pPr indent="-317500" lvl="0" marL="457200" rtl="0" algn="l">
              <a:lnSpc>
                <a:spcPct val="115000"/>
              </a:lnSpc>
              <a:spcBef>
                <a:spcPts val="1200"/>
              </a:spcBef>
              <a:spcAft>
                <a:spcPts val="0"/>
              </a:spcAft>
              <a:buClr>
                <a:schemeClr val="dk2"/>
              </a:buClr>
              <a:buSzPts val="1400"/>
              <a:buFont typeface="Lato"/>
              <a:buChar char="●"/>
            </a:pPr>
            <a:r>
              <a:rPr lang="en">
                <a:solidFill>
                  <a:schemeClr val="dk2"/>
                </a:solidFill>
                <a:latin typeface="Lato"/>
                <a:ea typeface="Lato"/>
                <a:cs typeface="Lato"/>
                <a:sym typeface="Lato"/>
              </a:rPr>
              <a:t>Assess existing uses and facilities and their needs</a:t>
            </a:r>
            <a:endParaRPr>
              <a:solidFill>
                <a:schemeClr val="dk2"/>
              </a:solidFill>
              <a:latin typeface="Lato"/>
              <a:ea typeface="Lato"/>
              <a:cs typeface="Lato"/>
              <a:sym typeface="Lato"/>
            </a:endParaRPr>
          </a:p>
          <a:p>
            <a:pPr indent="-317500" lvl="0" marL="457200" rtl="0" algn="l">
              <a:lnSpc>
                <a:spcPct val="115000"/>
              </a:lnSpc>
              <a:spcBef>
                <a:spcPts val="1000"/>
              </a:spcBef>
              <a:spcAft>
                <a:spcPts val="0"/>
              </a:spcAft>
              <a:buClr>
                <a:schemeClr val="dk2"/>
              </a:buClr>
              <a:buSzPts val="1400"/>
              <a:buFont typeface="Lato"/>
              <a:buChar char="●"/>
            </a:pPr>
            <a:r>
              <a:rPr lang="en">
                <a:solidFill>
                  <a:schemeClr val="dk2"/>
                </a:solidFill>
                <a:latin typeface="Lato"/>
                <a:ea typeface="Lato"/>
                <a:cs typeface="Lato"/>
                <a:sym typeface="Lato"/>
              </a:rPr>
              <a:t>Identify the b</a:t>
            </a:r>
            <a:r>
              <a:rPr lang="en">
                <a:solidFill>
                  <a:schemeClr val="dk2"/>
                </a:solidFill>
                <a:latin typeface="Lato"/>
                <a:ea typeface="Lato"/>
                <a:cs typeface="Lato"/>
                <a:sym typeface="Lato"/>
              </a:rPr>
              <a:t>est location</a:t>
            </a:r>
            <a:r>
              <a:rPr lang="en">
                <a:solidFill>
                  <a:schemeClr val="dk2"/>
                </a:solidFill>
                <a:latin typeface="Lato"/>
                <a:ea typeface="Lato"/>
                <a:cs typeface="Lato"/>
                <a:sym typeface="Lato"/>
              </a:rPr>
              <a:t> for a new structure for GPACC and desired uses for that (or any other) structure</a:t>
            </a:r>
            <a:endParaRPr>
              <a:solidFill>
                <a:schemeClr val="dk2"/>
              </a:solidFill>
              <a:latin typeface="Lato"/>
              <a:ea typeface="Lato"/>
              <a:cs typeface="Lato"/>
              <a:sym typeface="Lato"/>
            </a:endParaRPr>
          </a:p>
          <a:p>
            <a:pPr indent="-317500" lvl="0" marL="457200" rtl="0" algn="l">
              <a:lnSpc>
                <a:spcPct val="115000"/>
              </a:lnSpc>
              <a:spcBef>
                <a:spcPts val="1000"/>
              </a:spcBef>
              <a:spcAft>
                <a:spcPts val="0"/>
              </a:spcAft>
              <a:buClr>
                <a:schemeClr val="dk2"/>
              </a:buClr>
              <a:buSzPts val="1400"/>
              <a:buFont typeface="Lato"/>
              <a:buChar char="●"/>
            </a:pPr>
            <a:r>
              <a:rPr lang="en">
                <a:solidFill>
                  <a:schemeClr val="dk2"/>
                </a:solidFill>
                <a:latin typeface="Lato"/>
                <a:ea typeface="Lato"/>
                <a:cs typeface="Lato"/>
                <a:sym typeface="Lato"/>
              </a:rPr>
              <a:t>Determine desired uses </a:t>
            </a:r>
            <a:r>
              <a:rPr lang="en">
                <a:solidFill>
                  <a:schemeClr val="dk2"/>
                </a:solidFill>
                <a:latin typeface="Lato"/>
                <a:ea typeface="Lato"/>
                <a:cs typeface="Lato"/>
                <a:sym typeface="Lato"/>
              </a:rPr>
              <a:t>for other sections of the Project Area</a:t>
            </a:r>
            <a:endParaRPr>
              <a:solidFill>
                <a:schemeClr val="dk2"/>
              </a:solidFill>
              <a:latin typeface="Lato"/>
              <a:ea typeface="Lato"/>
              <a:cs typeface="Lato"/>
              <a:sym typeface="Lato"/>
            </a:endParaRPr>
          </a:p>
          <a:p>
            <a:pPr indent="-317500" lvl="0" marL="457200" rtl="0" algn="l">
              <a:lnSpc>
                <a:spcPct val="115000"/>
              </a:lnSpc>
              <a:spcBef>
                <a:spcPts val="1000"/>
              </a:spcBef>
              <a:spcAft>
                <a:spcPts val="0"/>
              </a:spcAft>
              <a:buClr>
                <a:schemeClr val="dk2"/>
              </a:buClr>
              <a:buSzPts val="1400"/>
              <a:buFont typeface="Lato"/>
              <a:buChar char="●"/>
            </a:pPr>
            <a:r>
              <a:rPr lang="en">
                <a:solidFill>
                  <a:schemeClr val="dk2"/>
                </a:solidFill>
                <a:latin typeface="Lato"/>
                <a:ea typeface="Lato"/>
                <a:cs typeface="Lato"/>
                <a:sym typeface="Lato"/>
              </a:rPr>
              <a:t>Improve t</a:t>
            </a:r>
            <a:r>
              <a:rPr lang="en">
                <a:solidFill>
                  <a:schemeClr val="dk2"/>
                </a:solidFill>
                <a:latin typeface="Lato"/>
                <a:ea typeface="Lato"/>
                <a:cs typeface="Lato"/>
                <a:sym typeface="Lato"/>
              </a:rPr>
              <a:t>ransportation and internal circulation</a:t>
            </a:r>
            <a:r>
              <a:rPr lang="en">
                <a:solidFill>
                  <a:schemeClr val="dk2"/>
                </a:solidFill>
                <a:latin typeface="Lato"/>
                <a:ea typeface="Lato"/>
                <a:cs typeface="Lato"/>
                <a:sym typeface="Lato"/>
              </a:rPr>
              <a:t> for the Project Area</a:t>
            </a:r>
            <a:endParaRPr>
              <a:solidFill>
                <a:schemeClr val="dk2"/>
              </a:solidFill>
              <a:latin typeface="Lato"/>
              <a:ea typeface="Lato"/>
              <a:cs typeface="Lato"/>
              <a:sym typeface="Lato"/>
            </a:endParaRPr>
          </a:p>
          <a:p>
            <a:pPr indent="-317500" lvl="0" marL="457200" rtl="0" algn="l">
              <a:lnSpc>
                <a:spcPct val="115000"/>
              </a:lnSpc>
              <a:spcBef>
                <a:spcPts val="1000"/>
              </a:spcBef>
              <a:spcAft>
                <a:spcPts val="1000"/>
              </a:spcAft>
              <a:buClr>
                <a:schemeClr val="dk2"/>
              </a:buClr>
              <a:buSzPts val="1400"/>
              <a:buFont typeface="Lato"/>
              <a:buChar char="●"/>
            </a:pPr>
            <a:r>
              <a:rPr lang="en">
                <a:solidFill>
                  <a:schemeClr val="dk2"/>
                </a:solidFill>
                <a:latin typeface="Lato"/>
                <a:ea typeface="Lato"/>
                <a:cs typeface="Lato"/>
                <a:sym typeface="Lato"/>
              </a:rPr>
              <a:t>Assess e</a:t>
            </a:r>
            <a:r>
              <a:rPr lang="en">
                <a:solidFill>
                  <a:schemeClr val="dk2"/>
                </a:solidFill>
                <a:latin typeface="Lato"/>
                <a:ea typeface="Lato"/>
                <a:cs typeface="Lato"/>
                <a:sym typeface="Lato"/>
              </a:rPr>
              <a:t>xisting and desired concessions, partnerships, and other agreements</a:t>
            </a:r>
            <a:r>
              <a:rPr lang="en">
                <a:solidFill>
                  <a:schemeClr val="dk2"/>
                </a:solidFill>
                <a:latin typeface="Lato"/>
                <a:ea typeface="Lato"/>
                <a:cs typeface="Lato"/>
                <a:sym typeface="Lato"/>
              </a:rPr>
              <a:t> in Project Area</a:t>
            </a:r>
            <a:endParaRPr>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South Griffith Park Master Plan Goals and Scope</a:t>
            </a:r>
            <a:endParaRPr sz="2800">
              <a:solidFill>
                <a:srgbClr val="002880"/>
              </a:solidFill>
              <a:latin typeface="Roboto Slab"/>
              <a:ea typeface="Roboto Slab"/>
              <a:cs typeface="Roboto Slab"/>
              <a:sym typeface="Roboto Slab"/>
            </a:endParaRPr>
          </a:p>
        </p:txBody>
      </p:sp>
      <p:sp>
        <p:nvSpPr>
          <p:cNvPr id="93" name="Google Shape;93;p18"/>
          <p:cNvSpPr txBox="1"/>
          <p:nvPr/>
        </p:nvSpPr>
        <p:spPr>
          <a:xfrm>
            <a:off x="311700" y="712925"/>
            <a:ext cx="8520600" cy="267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chemeClr val="lt1"/>
                </a:solidFill>
                <a:highlight>
                  <a:schemeClr val="dk2"/>
                </a:highlight>
                <a:latin typeface="Lato"/>
                <a:ea typeface="Lato"/>
                <a:cs typeface="Lato"/>
                <a:sym typeface="Lato"/>
              </a:rPr>
              <a:t>Scope</a:t>
            </a:r>
            <a:endParaRPr sz="1500">
              <a:solidFill>
                <a:schemeClr val="dk2"/>
              </a:solidFill>
              <a:latin typeface="Lato"/>
              <a:ea typeface="Lato"/>
              <a:cs typeface="Lato"/>
              <a:sym typeface="Lato"/>
            </a:endParaRPr>
          </a:p>
          <a:p>
            <a:pPr indent="-323850" lvl="0" marL="457200" rtl="0" algn="l">
              <a:lnSpc>
                <a:spcPct val="115000"/>
              </a:lnSpc>
              <a:spcBef>
                <a:spcPts val="1200"/>
              </a:spcBef>
              <a:spcAft>
                <a:spcPts val="0"/>
              </a:spcAft>
              <a:buClr>
                <a:schemeClr val="dk2"/>
              </a:buClr>
              <a:buSzPts val="1500"/>
              <a:buFont typeface="Lato"/>
              <a:buChar char="●"/>
            </a:pPr>
            <a:r>
              <a:rPr lang="en" sz="1500">
                <a:solidFill>
                  <a:schemeClr val="dk2"/>
                </a:solidFill>
                <a:latin typeface="Lato"/>
                <a:ea typeface="Lato"/>
                <a:cs typeface="Lato"/>
                <a:sym typeface="Lato"/>
              </a:rPr>
              <a:t>RAP facilities and land, plus RAP-managed and maintained facilities in Project Area</a:t>
            </a:r>
            <a:endParaRPr i="1" sz="1500">
              <a:solidFill>
                <a:schemeClr val="dk2"/>
              </a:solidFill>
              <a:latin typeface="Lato"/>
              <a:ea typeface="Lato"/>
              <a:cs typeface="Lato"/>
              <a:sym typeface="Lato"/>
            </a:endParaRPr>
          </a:p>
          <a:p>
            <a:pPr indent="-323850" lvl="0" marL="457200" rtl="0" algn="l">
              <a:lnSpc>
                <a:spcPct val="115000"/>
              </a:lnSpc>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DWP facilities and land on Riverside Drive</a:t>
            </a:r>
            <a:endParaRPr sz="1500">
              <a:solidFill>
                <a:schemeClr val="dk2"/>
              </a:solidFill>
              <a:latin typeface="Lato"/>
              <a:ea typeface="Lato"/>
              <a:cs typeface="Lato"/>
              <a:sym typeface="Lato"/>
            </a:endParaRPr>
          </a:p>
          <a:p>
            <a:pPr indent="-323850" lvl="0" marL="457200" rtl="0" algn="l">
              <a:lnSpc>
                <a:spcPct val="115000"/>
              </a:lnSpc>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Transportation and circulation needs in Project Area</a:t>
            </a:r>
            <a:endParaRPr sz="1500">
              <a:solidFill>
                <a:schemeClr val="dk2"/>
              </a:solidFill>
              <a:latin typeface="Lato"/>
              <a:ea typeface="Lato"/>
              <a:cs typeface="Lato"/>
              <a:sym typeface="Lato"/>
            </a:endParaRPr>
          </a:p>
          <a:p>
            <a:pPr indent="-323850" lvl="1" marL="914400" rtl="0" algn="l">
              <a:lnSpc>
                <a:spcPct val="115000"/>
              </a:lnSpc>
              <a:spcBef>
                <a:spcPts val="1000"/>
              </a:spcBef>
              <a:spcAft>
                <a:spcPts val="0"/>
              </a:spcAft>
              <a:buClr>
                <a:schemeClr val="dk2"/>
              </a:buClr>
              <a:buSzPts val="1500"/>
              <a:buFont typeface="Lato"/>
              <a:buChar char="○"/>
            </a:pPr>
            <a:r>
              <a:rPr lang="en" sz="1500">
                <a:solidFill>
                  <a:schemeClr val="dk2"/>
                </a:solidFill>
                <a:latin typeface="Lato"/>
                <a:ea typeface="Lato"/>
                <a:cs typeface="Lato"/>
                <a:sym typeface="Lato"/>
              </a:rPr>
              <a:t>Roadways, LA RiverWay active transportation path, Sunnynook Bridge,</a:t>
            </a:r>
            <a:br>
              <a:rPr lang="en" sz="1500">
                <a:solidFill>
                  <a:schemeClr val="dk2"/>
                </a:solidFill>
                <a:latin typeface="Lato"/>
                <a:ea typeface="Lato"/>
                <a:cs typeface="Lato"/>
                <a:sym typeface="Lato"/>
              </a:rPr>
            </a:br>
            <a:r>
              <a:rPr lang="en" sz="1500">
                <a:solidFill>
                  <a:schemeClr val="dk2"/>
                </a:solidFill>
                <a:latin typeface="Lato"/>
                <a:ea typeface="Lato"/>
                <a:cs typeface="Lato"/>
                <a:sym typeface="Lato"/>
              </a:rPr>
              <a:t>and internal circulation area</a:t>
            </a:r>
            <a:endParaRPr sz="1500">
              <a:solidFill>
                <a:schemeClr val="dk2"/>
              </a:solidFill>
              <a:latin typeface="Lato"/>
              <a:ea typeface="Lato"/>
              <a:cs typeface="Lato"/>
              <a:sym typeface="Lato"/>
            </a:endParaRPr>
          </a:p>
          <a:p>
            <a:pPr indent="-323850" lvl="0" marL="457200" rtl="0" algn="l">
              <a:lnSpc>
                <a:spcPct val="115000"/>
              </a:lnSpc>
              <a:spcBef>
                <a:spcPts val="1000"/>
              </a:spcBef>
              <a:spcAft>
                <a:spcPts val="1000"/>
              </a:spcAft>
              <a:buClr>
                <a:schemeClr val="dk2"/>
              </a:buClr>
              <a:buSzPts val="1500"/>
              <a:buFont typeface="Lato"/>
              <a:buChar char="●"/>
            </a:pPr>
            <a:r>
              <a:rPr lang="en" sz="1500">
                <a:solidFill>
                  <a:schemeClr val="dk2"/>
                </a:solidFill>
                <a:latin typeface="Lato"/>
                <a:ea typeface="Lato"/>
                <a:cs typeface="Lato"/>
                <a:sym typeface="Lato"/>
              </a:rPr>
              <a:t>Existing and desired concessions, partnerships, and agreements</a:t>
            </a:r>
            <a:endParaRPr sz="15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0" l="0" r="0" t="0"/>
          <a:stretch/>
        </p:blipFill>
        <p:spPr>
          <a:xfrm>
            <a:off x="0" y="0"/>
            <a:ext cx="9144003" cy="5143510"/>
          </a:xfrm>
          <a:prstGeom prst="rect">
            <a:avLst/>
          </a:prstGeom>
          <a:noFill/>
          <a:ln>
            <a:noFill/>
          </a:ln>
        </p:spPr>
      </p:pic>
      <p:sp>
        <p:nvSpPr>
          <p:cNvPr id="99" name="Google Shape;99;p19"/>
          <p:cNvSpPr txBox="1"/>
          <p:nvPr/>
        </p:nvSpPr>
        <p:spPr>
          <a:xfrm>
            <a:off x="311700" y="44956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Location Map</a:t>
            </a:r>
            <a:endParaRPr sz="2800">
              <a:solidFill>
                <a:srgbClr val="002880"/>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Master Plan Process &amp; Timeline</a:t>
            </a:r>
            <a:endParaRPr sz="2800">
              <a:solidFill>
                <a:srgbClr val="002880"/>
              </a:solidFill>
              <a:latin typeface="Roboto Slab"/>
              <a:ea typeface="Roboto Slab"/>
              <a:cs typeface="Roboto Slab"/>
              <a:sym typeface="Roboto Slab"/>
            </a:endParaRPr>
          </a:p>
        </p:txBody>
      </p:sp>
      <p:sp>
        <p:nvSpPr>
          <p:cNvPr id="105" name="Google Shape;105;p20"/>
          <p:cNvSpPr txBox="1"/>
          <p:nvPr/>
        </p:nvSpPr>
        <p:spPr>
          <a:xfrm>
            <a:off x="311700" y="712925"/>
            <a:ext cx="8520600" cy="1554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Lato"/>
              <a:buChar char="●"/>
            </a:pPr>
            <a:r>
              <a:rPr lang="en" sz="1600">
                <a:solidFill>
                  <a:schemeClr val="dk2"/>
                </a:solidFill>
                <a:latin typeface="Lato"/>
                <a:ea typeface="Lato"/>
                <a:cs typeface="Lato"/>
                <a:sym typeface="Lato"/>
              </a:rPr>
              <a:t>Report from </a:t>
            </a:r>
            <a:r>
              <a:rPr lang="en" sz="1600" u="sng">
                <a:solidFill>
                  <a:schemeClr val="accent2"/>
                </a:solidFill>
                <a:latin typeface="Lato"/>
                <a:ea typeface="Lato"/>
                <a:cs typeface="Lato"/>
                <a:sym typeface="Lato"/>
                <a:hlinkClick r:id="rId3">
                  <a:extLst>
                    <a:ext uri="{A12FA001-AC4F-418D-AE19-62706E023703}">
                      <ahyp:hlinkClr val="tx"/>
                    </a:ext>
                  </a:extLst>
                </a:hlinkClick>
              </a:rPr>
              <a:t>CF 23-1334</a:t>
            </a:r>
            <a:r>
              <a:rPr lang="en" sz="1600">
                <a:solidFill>
                  <a:schemeClr val="dk2"/>
                </a:solidFill>
                <a:latin typeface="Lato"/>
                <a:ea typeface="Lato"/>
                <a:cs typeface="Lato"/>
                <a:sym typeface="Lato"/>
              </a:rPr>
              <a:t> identifying front-funding – </a:t>
            </a:r>
            <a:r>
              <a:rPr i="1" lang="en" sz="1600">
                <a:solidFill>
                  <a:schemeClr val="dk2"/>
                </a:solidFill>
                <a:latin typeface="Lato"/>
                <a:ea typeface="Lato"/>
                <a:cs typeface="Lato"/>
                <a:sym typeface="Lato"/>
              </a:rPr>
              <a:t>March-April, 2024</a:t>
            </a:r>
            <a:endParaRPr i="1" sz="1600">
              <a:solidFill>
                <a:schemeClr val="dk2"/>
              </a:solidFill>
              <a:latin typeface="Lato"/>
              <a:ea typeface="Lato"/>
              <a:cs typeface="Lato"/>
              <a:sym typeface="Lato"/>
            </a:endParaRPr>
          </a:p>
          <a:p>
            <a:pPr indent="-330200" lvl="0" marL="457200" rtl="0" algn="l">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Create and finalize bid package, send project out to bid – </a:t>
            </a:r>
            <a:r>
              <a:rPr i="1" lang="en" sz="1600">
                <a:solidFill>
                  <a:schemeClr val="dk2"/>
                </a:solidFill>
                <a:latin typeface="Lato"/>
                <a:ea typeface="Lato"/>
                <a:cs typeface="Lato"/>
                <a:sym typeface="Lato"/>
              </a:rPr>
              <a:t>Summer through early Fall, 2024</a:t>
            </a:r>
            <a:endParaRPr i="1" sz="1600">
              <a:solidFill>
                <a:schemeClr val="dk2"/>
              </a:solidFill>
              <a:latin typeface="Lato"/>
              <a:ea typeface="Lato"/>
              <a:cs typeface="Lato"/>
              <a:sym typeface="Lato"/>
            </a:endParaRPr>
          </a:p>
          <a:p>
            <a:pPr indent="-330200" lvl="0" marL="457200" rtl="0" algn="l">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Community p</a:t>
            </a:r>
            <a:r>
              <a:rPr lang="en" sz="1600">
                <a:solidFill>
                  <a:schemeClr val="dk2"/>
                </a:solidFill>
                <a:latin typeface="Lato"/>
                <a:ea typeface="Lato"/>
                <a:cs typeface="Lato"/>
                <a:sym typeface="Lato"/>
              </a:rPr>
              <a:t>lanning</a:t>
            </a:r>
            <a:r>
              <a:rPr lang="en" sz="1600">
                <a:solidFill>
                  <a:schemeClr val="dk2"/>
                </a:solidFill>
                <a:latin typeface="Lato"/>
                <a:ea typeface="Lato"/>
                <a:cs typeface="Lato"/>
                <a:sym typeface="Lato"/>
              </a:rPr>
              <a:t> and visioning process – </a:t>
            </a:r>
            <a:r>
              <a:rPr i="1" lang="en" sz="1600">
                <a:solidFill>
                  <a:schemeClr val="dk2"/>
                </a:solidFill>
                <a:latin typeface="Lato"/>
                <a:ea typeface="Lato"/>
                <a:cs typeface="Lato"/>
                <a:sym typeface="Lato"/>
              </a:rPr>
              <a:t>6-8 months</a:t>
            </a:r>
            <a:endParaRPr i="1" sz="1600">
              <a:solidFill>
                <a:schemeClr val="dk2"/>
              </a:solidFill>
              <a:latin typeface="Lato"/>
              <a:ea typeface="Lato"/>
              <a:cs typeface="Lato"/>
              <a:sym typeface="Lato"/>
            </a:endParaRPr>
          </a:p>
          <a:p>
            <a:pPr indent="-330200" lvl="0" marL="457200" rtl="0" algn="l">
              <a:spcBef>
                <a:spcPts val="1000"/>
              </a:spcBef>
              <a:spcAft>
                <a:spcPts val="1000"/>
              </a:spcAft>
              <a:buClr>
                <a:schemeClr val="dk2"/>
              </a:buClr>
              <a:buSzPts val="1600"/>
              <a:buFont typeface="Lato"/>
              <a:buChar char="●"/>
            </a:pPr>
            <a:r>
              <a:rPr lang="en" sz="1600">
                <a:solidFill>
                  <a:schemeClr val="dk2"/>
                </a:solidFill>
                <a:latin typeface="Lato"/>
                <a:ea typeface="Lato"/>
                <a:cs typeface="Lato"/>
                <a:sym typeface="Lato"/>
              </a:rPr>
              <a:t>Identify funding and project planning for</a:t>
            </a:r>
            <a:r>
              <a:rPr lang="en" sz="1600">
                <a:solidFill>
                  <a:schemeClr val="dk2"/>
                </a:solidFill>
                <a:latin typeface="Lato"/>
                <a:ea typeface="Lato"/>
                <a:cs typeface="Lato"/>
                <a:sym typeface="Lato"/>
              </a:rPr>
              <a:t> </a:t>
            </a:r>
            <a:r>
              <a:rPr lang="en" sz="1600">
                <a:solidFill>
                  <a:schemeClr val="dk2"/>
                </a:solidFill>
                <a:latin typeface="Lato"/>
                <a:ea typeface="Lato"/>
                <a:cs typeface="Lato"/>
                <a:sym typeface="Lato"/>
              </a:rPr>
              <a:t>priorities</a:t>
            </a:r>
            <a:endParaRPr sz="1600">
              <a:solidFill>
                <a:schemeClr val="dk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nvSpPr>
        <p:spPr>
          <a:xfrm>
            <a:off x="311700" y="1402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2880"/>
                </a:solidFill>
                <a:latin typeface="Roboto Slab"/>
                <a:ea typeface="Roboto Slab"/>
                <a:cs typeface="Roboto Slab"/>
                <a:sym typeface="Roboto Slab"/>
              </a:rPr>
              <a:t>Griffith Park Pool Restoration</a:t>
            </a:r>
            <a:endParaRPr sz="2800">
              <a:solidFill>
                <a:srgbClr val="002880"/>
              </a:solidFill>
              <a:latin typeface="Roboto Slab"/>
              <a:ea typeface="Roboto Slab"/>
              <a:cs typeface="Roboto Slab"/>
              <a:sym typeface="Roboto Slab"/>
            </a:endParaRPr>
          </a:p>
        </p:txBody>
      </p:sp>
      <p:sp>
        <p:nvSpPr>
          <p:cNvPr id="111" name="Google Shape;111;p21"/>
          <p:cNvSpPr txBox="1"/>
          <p:nvPr/>
        </p:nvSpPr>
        <p:spPr>
          <a:xfrm>
            <a:off x="311700" y="712925"/>
            <a:ext cx="8520600" cy="2771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$2M allocated in FY23-24 for hiring a consultant to do design work for Pool restoration</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Congressman Adam Schiff’s office has included an additional $2M for the pool in his appropriations request for </a:t>
            </a:r>
            <a:r>
              <a:rPr lang="en" sz="1600">
                <a:solidFill>
                  <a:schemeClr val="dk2"/>
                </a:solidFill>
                <a:latin typeface="Lato"/>
                <a:ea typeface="Lato"/>
                <a:cs typeface="Lato"/>
                <a:sym typeface="Lato"/>
              </a:rPr>
              <a:t>this year’s</a:t>
            </a:r>
            <a:r>
              <a:rPr lang="en" sz="1600">
                <a:solidFill>
                  <a:schemeClr val="dk2"/>
                </a:solidFill>
                <a:latin typeface="Lato"/>
                <a:ea typeface="Lato"/>
                <a:cs typeface="Lato"/>
                <a:sym typeface="Lato"/>
              </a:rPr>
              <a:t> budget – budget is yet to pass</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RAP has submitted the project for multi-year funding request in City budget</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The design for the project was put out to bid and bids have been received</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0"/>
              </a:spcAft>
              <a:buClr>
                <a:schemeClr val="dk2"/>
              </a:buClr>
              <a:buSzPts val="1600"/>
              <a:buFont typeface="Lato"/>
              <a:buChar char="●"/>
            </a:pPr>
            <a:r>
              <a:rPr lang="en" sz="1600">
                <a:solidFill>
                  <a:schemeClr val="dk2"/>
                </a:solidFill>
                <a:latin typeface="Lato"/>
                <a:ea typeface="Lato"/>
                <a:cs typeface="Lato"/>
                <a:sym typeface="Lato"/>
              </a:rPr>
              <a:t>BOE will work to select an awardee and then they can begin </a:t>
            </a:r>
            <a:r>
              <a:rPr lang="en" sz="1600">
                <a:solidFill>
                  <a:schemeClr val="dk2"/>
                </a:solidFill>
                <a:latin typeface="Lato"/>
                <a:ea typeface="Lato"/>
                <a:cs typeface="Lato"/>
                <a:sym typeface="Lato"/>
              </a:rPr>
              <a:t>design work</a:t>
            </a:r>
            <a:endParaRPr sz="1600">
              <a:solidFill>
                <a:schemeClr val="dk2"/>
              </a:solidFill>
              <a:latin typeface="Lato"/>
              <a:ea typeface="Lato"/>
              <a:cs typeface="Lato"/>
              <a:sym typeface="Lato"/>
            </a:endParaRPr>
          </a:p>
          <a:p>
            <a:pPr indent="-330200" lvl="0" marL="457200" rtl="0" algn="l">
              <a:lnSpc>
                <a:spcPct val="115000"/>
              </a:lnSpc>
              <a:spcBef>
                <a:spcPts val="1000"/>
              </a:spcBef>
              <a:spcAft>
                <a:spcPts val="1000"/>
              </a:spcAft>
              <a:buClr>
                <a:schemeClr val="dk2"/>
              </a:buClr>
              <a:buSzPts val="1600"/>
              <a:buFont typeface="Lato"/>
              <a:buChar char="●"/>
            </a:pPr>
            <a:r>
              <a:rPr lang="en" sz="1600">
                <a:solidFill>
                  <a:schemeClr val="dk2"/>
                </a:solidFill>
                <a:latin typeface="Lato"/>
                <a:ea typeface="Lato"/>
                <a:cs typeface="Lato"/>
                <a:sym typeface="Lato"/>
              </a:rPr>
              <a:t>Multi-year timeline to complete construction</a:t>
            </a:r>
            <a:endParaRPr sz="1600">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4 Raman">
  <a:themeElements>
    <a:clrScheme name="Simple Light">
      <a:dk1>
        <a:srgbClr val="002880"/>
      </a:dk1>
      <a:lt1>
        <a:srgbClr val="F6F5EF"/>
      </a:lt1>
      <a:dk2>
        <a:srgbClr val="595959"/>
      </a:dk2>
      <a:lt2>
        <a:srgbClr val="EEEEEE"/>
      </a:lt2>
      <a:accent1>
        <a:srgbClr val="002880"/>
      </a:accent1>
      <a:accent2>
        <a:srgbClr val="006BC4"/>
      </a:accent2>
      <a:accent3>
        <a:srgbClr val="FFC24D"/>
      </a:accent3>
      <a:accent4>
        <a:srgbClr val="FFDA76"/>
      </a:accent4>
      <a:accent5>
        <a:srgbClr val="00449E"/>
      </a:accent5>
      <a:accent6>
        <a:srgbClr val="70B1EE"/>
      </a:accent6>
      <a:hlink>
        <a:srgbClr val="006B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